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1"/>
  </p:sldMasterIdLst>
  <p:notesMasterIdLst>
    <p:notesMasterId r:id="rId37"/>
  </p:notesMasterIdLst>
  <p:sldIdLst>
    <p:sldId id="256" r:id="rId2"/>
    <p:sldId id="262" r:id="rId3"/>
    <p:sldId id="292" r:id="rId4"/>
    <p:sldId id="272" r:id="rId5"/>
    <p:sldId id="293" r:id="rId6"/>
    <p:sldId id="280" r:id="rId7"/>
    <p:sldId id="281" r:id="rId8"/>
    <p:sldId id="310" r:id="rId9"/>
    <p:sldId id="294" r:id="rId10"/>
    <p:sldId id="282" r:id="rId11"/>
    <p:sldId id="283" r:id="rId12"/>
    <p:sldId id="311" r:id="rId13"/>
    <p:sldId id="295" r:id="rId14"/>
    <p:sldId id="296" r:id="rId15"/>
    <p:sldId id="297" r:id="rId16"/>
    <p:sldId id="284" r:id="rId17"/>
    <p:sldId id="298" r:id="rId18"/>
    <p:sldId id="299" r:id="rId19"/>
    <p:sldId id="285" r:id="rId20"/>
    <p:sldId id="300" r:id="rId21"/>
    <p:sldId id="287" r:id="rId22"/>
    <p:sldId id="288" r:id="rId23"/>
    <p:sldId id="302" r:id="rId24"/>
    <p:sldId id="301" r:id="rId25"/>
    <p:sldId id="303" r:id="rId26"/>
    <p:sldId id="289" r:id="rId27"/>
    <p:sldId id="304" r:id="rId28"/>
    <p:sldId id="305" r:id="rId29"/>
    <p:sldId id="290" r:id="rId30"/>
    <p:sldId id="306" r:id="rId31"/>
    <p:sldId id="291" r:id="rId32"/>
    <p:sldId id="307" r:id="rId33"/>
    <p:sldId id="312" r:id="rId34"/>
    <p:sldId id="313" r:id="rId35"/>
    <p:sldId id="31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bin Xie" initials="SX" lastIdx="1" clrIdx="0">
    <p:extLst>
      <p:ext uri="{19B8F6BF-5375-455C-9EA6-DF929625EA0E}">
        <p15:presenceInfo xmlns:p15="http://schemas.microsoft.com/office/powerpoint/2012/main" userId="993e15ecc00a981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4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19T04:15:03.0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294EF-CC04-4B5B-AFC0-0847878A6AD1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ED909-EF7C-4F70-8956-2957719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9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A4BB-6464-497D-A79F-06552F63FA09}" type="datetime1">
              <a:rPr lang="en-US" smtClean="0"/>
              <a:t>9/21/2019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0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6E42-D522-4F6F-837F-13490D6EB9F0}" type="datetime1">
              <a:rPr lang="en-US" smtClean="0"/>
              <a:t>9/21/2019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36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059C7-03EE-42BD-993E-F44D96CB02A2}" type="datetime1">
              <a:rPr lang="en-US" smtClean="0"/>
              <a:t>9/21/2019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0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4DDB-A086-429A-9B6B-5FDF6ACC86C7}" type="datetime1">
              <a:rPr lang="en-US" smtClean="0"/>
              <a:t>9/21/2019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55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24D05-8899-43E0-9BF4-655FD8881521}" type="datetime1">
              <a:rPr lang="en-US" smtClean="0"/>
              <a:t>9/21/2019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78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69B-E534-4177-A563-89E609C3BAE0}" type="datetime1">
              <a:rPr lang="en-US" smtClean="0"/>
              <a:t>9/21/2019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50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78154-D077-4BD9-A88B-69186585C1CE}" type="datetime1">
              <a:rPr lang="en-US" smtClean="0"/>
              <a:t>9/21/2019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85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61A-99F8-4F39-B43D-8A02F407B70F}" type="datetime1">
              <a:rPr lang="en-US" smtClean="0"/>
              <a:t>9/21/2019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3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306C-FC95-4D42-9710-5E91FB321813}" type="datetime1">
              <a:rPr lang="en-US" smtClean="0"/>
              <a:t>9/21/2019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904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E8BA3EA8-59DC-4EDA-9979-47FE55D9A205}" type="datetime1">
              <a:rPr lang="en-US" smtClean="0"/>
              <a:t>9/21/2019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616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2CEB-F7FF-4D40-B765-5D011C548F79}" type="datetime1">
              <a:rPr lang="en-US" smtClean="0"/>
              <a:t>9/21/2019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31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6C76B27-DD15-46FB-8005-5B68379641B2}" type="datetime1">
              <a:rPr lang="en-US" smtClean="0"/>
              <a:t>9/21/2019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946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85" r:id="rId5"/>
    <p:sldLayoutId id="2147483679" r:id="rId6"/>
    <p:sldLayoutId id="2147483680" r:id="rId7"/>
    <p:sldLayoutId id="2147483681" r:id="rId8"/>
    <p:sldLayoutId id="2147483684" r:id="rId9"/>
    <p:sldLayoutId id="2147483682" r:id="rId10"/>
    <p:sldLayoutId id="2147483683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43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49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5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53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5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55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7C427EA3-1645-4B27-A5C2-55E8E24C6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885CDBF6-7B87-4A58-92CA-E887CA36A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6BFF2B2E-1CF1-403F-BB44-3F9C3E7F6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8B4D3C-0DE0-43B9-B032-32B536B96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0668E-87D5-4D30-B0D3-0AFB34ACA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66" y="1750801"/>
            <a:ext cx="6518800" cy="365052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07788D3-E467-4E25-A5E9-FD41795BD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2BC6D-6D6C-465D-804E-B767C6CE0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r>
              <a:rPr lang="zh-CN" altLang="en-US" sz="7000" dirty="0">
                <a:solidFill>
                  <a:srgbClr val="FFFFFF"/>
                </a:solidFill>
              </a:rPr>
              <a:t>那鸿书</a:t>
            </a:r>
            <a:endParaRPr lang="en-US" sz="70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51FB0-8360-49D1-8BDE-84E2A8FC3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solidFill>
                  <a:srgbClr val="F3EA78"/>
                </a:solidFill>
              </a:rPr>
              <a:t>第二章</a:t>
            </a:r>
            <a:endParaRPr lang="en-US" sz="4000" dirty="0">
              <a:solidFill>
                <a:srgbClr val="F3EA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28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0401440-1DC9-4C9E-A3BA-4DECEEB4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16838F9-3111-49D7-83C0-DA070B841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9" y="626244"/>
            <a:ext cx="5331481" cy="3265532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EE3F140-02CB-4BBC-ABC0-8BF046C9D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36050"/>
            <a:ext cx="0" cy="1645920"/>
          </a:xfrm>
          <a:prstGeom prst="line">
            <a:avLst/>
          </a:prstGeom>
          <a:ln w="19050">
            <a:solidFill>
              <a:srgbClr val="465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E9550B2-D0D3-42B5-B0D9-A353BEF934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7735" y="541064"/>
            <a:ext cx="4856384" cy="343589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59623"/>
            <a:ext cx="11303626" cy="2051143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2E408-2BD9-4043-9380-9DD65A82D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99" y="4596992"/>
            <a:ext cx="6004005" cy="16070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5000" dirty="0">
                <a:solidFill>
                  <a:srgbClr val="FFFFFF"/>
                </a:solidFill>
              </a:rPr>
              <a:t>尼尼微的过去和现在</a:t>
            </a:r>
            <a:endParaRPr lang="en-US" sz="5000" b="0" kern="1200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05A38-62FA-461C-AD66-168DAE87E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71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</a:rPr>
              <a:t>尼尼微被毁灭</a:t>
            </a:r>
            <a:endParaRPr lang="en-US" altLang="zh-CN" sz="3600" i="1" dirty="0">
              <a:latin typeface="+mj-ea"/>
            </a:endParaRPr>
          </a:p>
          <a:p>
            <a:pPr algn="ctr"/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11 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亚述不再是百兽之王，连自己的洞穴都没有了，全国已彻底沦亡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12 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亚述强盛时侵吞各国的财富，积存为自己享用。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FFFE6-DFB5-4527-BC5F-2A757BBB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452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0F4964F-8B2C-4CB1-8B3B-6F25B4D4B6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960" b="8960"/>
          <a:stretch>
            <a:fillRect/>
          </a:stretch>
        </p:blipFill>
        <p:spPr>
          <a:xfrm>
            <a:off x="447817" y="641350"/>
            <a:ext cx="11290859" cy="41783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701CC-9E01-4FAB-8AA9-3611DCA96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437" y="5031527"/>
            <a:ext cx="11029617" cy="998148"/>
          </a:xfrm>
        </p:spPr>
        <p:txBody>
          <a:bodyPr>
            <a:noAutofit/>
          </a:bodyPr>
          <a:lstStyle/>
          <a:p>
            <a:r>
              <a:rPr lang="zh-CN" altLang="en-US" sz="3700" dirty="0">
                <a:latin typeface="KaiTi" panose="02010609060101010101" pitchFamily="49" charset="-122"/>
                <a:ea typeface="KaiTi" panose="02010609060101010101" pitchFamily="49" charset="-122"/>
              </a:rPr>
              <a:t>亚述王亚斯那巴二世（</a:t>
            </a:r>
            <a:r>
              <a:rPr lang="en-US" altLang="zh-CN" sz="3700" dirty="0">
                <a:latin typeface="KaiTi" panose="02010609060101010101" pitchFamily="49" charset="-122"/>
                <a:ea typeface="KaiTi" panose="02010609060101010101" pitchFamily="49" charset="-122"/>
              </a:rPr>
              <a:t>Ashurbanipal II</a:t>
            </a:r>
            <a:r>
              <a:rPr lang="zh-CN" altLang="en-US" sz="3700" dirty="0">
                <a:latin typeface="KaiTi" panose="02010609060101010101" pitchFamily="49" charset="-122"/>
                <a:ea typeface="KaiTi" panose="02010609060101010101" pitchFamily="49" charset="-122"/>
              </a:rPr>
              <a:t>，主前</a:t>
            </a:r>
            <a:r>
              <a:rPr lang="en-US" altLang="zh-CN" sz="3700" dirty="0">
                <a:latin typeface="KaiTi" panose="02010609060101010101" pitchFamily="49" charset="-122"/>
                <a:ea typeface="KaiTi" panose="02010609060101010101" pitchFamily="49" charset="-122"/>
              </a:rPr>
              <a:t>669-627</a:t>
            </a:r>
            <a:r>
              <a:rPr lang="zh-CN" altLang="en-US" sz="3700" dirty="0">
                <a:latin typeface="KaiTi" panose="02010609060101010101" pitchFamily="49" charset="-122"/>
                <a:ea typeface="KaiTi" panose="02010609060101010101" pitchFamily="49" charset="-122"/>
              </a:rPr>
              <a:t>年在位）猎狮的浮雕，现藏于大英博物馆</a:t>
            </a:r>
            <a:endParaRPr lang="en-US" sz="37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D977C6-1241-4D59-A04D-74EF27AD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59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</a:rPr>
              <a:t>尼尼微被毁灭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13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亚述倾覆的原因：“万军之耶和华说，我与你为敌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……”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敌挡神的人的下场：焚烧，吞灭，除灭，必不再听见  </a:t>
            </a:r>
            <a:endParaRPr lang="en-US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777C1-4AE0-40BF-9F60-8714849D4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36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  <a:ea typeface="+mj-ea"/>
              </a:rPr>
              <a:t>第二章小结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世上的邦国，兴衰都在神的掌握之中。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不要为恶人心怀不平，神必按各人所行的，照他的时候施行报应。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没有神的人纵然是勇士，在急难中也会慷慨无措，但信靠神的人，有主所赐平安（约十六</a:t>
            </a: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33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zh-CN" altLang="en-US" sz="23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C268F-50AE-4C21-8048-27276594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84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7C427EA3-1645-4B27-A5C2-55E8E24C6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885CDBF6-7B87-4A58-92CA-E887CA36A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6BFF2B2E-1CF1-403F-BB44-3F9C3E7F6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8B4D3C-0DE0-43B9-B032-32B536B96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0668E-87D5-4D30-B0D3-0AFB34ACA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66" y="1750801"/>
            <a:ext cx="6518800" cy="365052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07788D3-E467-4E25-A5E9-FD41795BD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2BC6D-6D6C-465D-804E-B767C6CE0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r>
              <a:rPr lang="zh-CN" altLang="en-US" sz="7000" dirty="0">
                <a:solidFill>
                  <a:srgbClr val="FFFFFF"/>
                </a:solidFill>
              </a:rPr>
              <a:t>那鸿书</a:t>
            </a:r>
            <a:endParaRPr lang="en-US" sz="70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51FB0-8360-49D1-8BDE-84E2A8FC3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solidFill>
                  <a:srgbClr val="F3EA78"/>
                </a:solidFill>
              </a:rPr>
              <a:t>第三章</a:t>
            </a:r>
            <a:endParaRPr lang="en-US" sz="4000" dirty="0">
              <a:solidFill>
                <a:srgbClr val="F3EA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7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/>
          </a:p>
          <a:p>
            <a:pPr algn="ctr"/>
            <a:r>
              <a:rPr lang="zh-CN" altLang="en-US" sz="3600" i="1" dirty="0">
                <a:latin typeface="+mj-ea"/>
                <a:ea typeface="+mj-ea"/>
              </a:rPr>
              <a:t>強暴者亡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這</a:t>
            </a:r>
            <a:r>
              <a:rPr lang="zh-TW" altLang="en-US" sz="47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流人血</a:t>
            </a:r>
            <a:r>
              <a:rPr lang="zh-TW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的城 </a:t>
            </a:r>
            <a:r>
              <a:rPr lang="en-US" altLang="zh-TW" sz="4700" dirty="0">
                <a:latin typeface="KaiTi" panose="02010609060101010101" pitchFamily="49" charset="-122"/>
                <a:ea typeface="KaiTi" panose="02010609060101010101" pitchFamily="49" charset="-122"/>
              </a:rPr>
              <a:t>(3:1)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所以主耶和华如此说，祸哉。这流人血的城，我也必大堆火柴（结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24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9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07826-262B-45F7-BAAE-150A2921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77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27164"/>
            <a:ext cx="880149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/>
          </a:p>
          <a:p>
            <a:pPr algn="ctr"/>
            <a:r>
              <a:rPr lang="zh-CN" altLang="en-US" sz="3600" i="1" dirty="0">
                <a:latin typeface="+mj-ea"/>
                <a:ea typeface="+mj-ea"/>
              </a:rPr>
              <a:t>強暴者亡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7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尸骸无数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(3:3)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：掳掠人的必被掳掠。用刀杀人的，必被刀杀。圣徒的忍耐和信心，就是在此（启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13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10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US" altLang="zh-CN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2B5C4-05A3-4369-85D2-8DC32F50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73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27164"/>
            <a:ext cx="880149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/>
          </a:p>
          <a:p>
            <a:pPr algn="ctr"/>
            <a:r>
              <a:rPr lang="zh-CN" altLang="en-US" sz="3600" i="1" dirty="0">
                <a:latin typeface="+mj-ea"/>
                <a:ea typeface="+mj-ea"/>
              </a:rPr>
              <a:t>強暴者亡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藉</a:t>
            </a:r>
            <a:r>
              <a:rPr lang="zh-TW" altLang="en-US" sz="47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淫行</a:t>
            </a: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誘惑列國，用</a:t>
            </a:r>
            <a:r>
              <a:rPr lang="zh-TW" altLang="en-US" sz="47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邪術</a:t>
            </a: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誘惑多族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(3:4)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：邪淫污秽如罪恶之巢穴，使列国都受到诱惑 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启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18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2~3)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E7BD07-7022-467B-B943-BEB48F8F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551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i="1" dirty="0">
                <a:latin typeface="+mj-ea"/>
                <a:ea typeface="+mj-ea"/>
              </a:rPr>
              <a:t>列國不齒</a:t>
            </a:r>
            <a:endParaRPr lang="en-US" altLang="zh-CN" sz="3600" i="1" dirty="0"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耶和華的宣告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(3:5-6):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与神</a:t>
            </a:r>
            <a:r>
              <a:rPr lang="zh-CN" altLang="en-US" sz="5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为敌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，在神眼前满了丑陋、可憎、污秽</a:t>
            </a:r>
            <a:endParaRPr lang="en-US" altLang="zh-CN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灾祸临头，其见不得人的丑陋，被神暴露无遗</a:t>
            </a:r>
            <a:endParaRPr lang="zh-CN" altLang="en-US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08585-E3F1-4D2C-814A-96EAAAAF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791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  <a:ea typeface="+mj-ea"/>
              </a:rPr>
              <a:t>审判尼尼微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亚述 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-- 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预备作战 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(2:1)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打碎邦国的 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-- 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指巴比伦和玛代联军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要看守保障，谨防道路：亚述被迫采取守势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DB651-7E42-4529-AB6A-69D69869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217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i="1" dirty="0">
                <a:latin typeface="+mj-ea"/>
                <a:ea typeface="+mj-ea"/>
              </a:rPr>
              <a:t>列國不齒</a:t>
            </a:r>
            <a:endParaRPr lang="en-US" altLang="zh-CN" sz="3600" i="1" dirty="0"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尼尼微荒涼了。有誰為你悲傷呢</a:t>
            </a:r>
            <a:r>
              <a:rPr lang="en-US" altLang="zh-TW" sz="4400" dirty="0">
                <a:latin typeface="KaiTi" panose="02010609060101010101" pitchFamily="49" charset="-122"/>
                <a:ea typeface="KaiTi" panose="02010609060101010101" pitchFamily="49" charset="-122"/>
              </a:rPr>
              <a:t>(3:7)</a:t>
            </a:r>
            <a:r>
              <a:rPr lang="zh-TW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altLang="zh-TW" sz="4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亚述国的下场乃罪有应得，没有人肯为她表同情</a:t>
            </a:r>
            <a:endParaRPr lang="en-US" altLang="zh-CN" sz="4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神的统治覆盖整个世界。敌挡神的，必被征服。要以人的能力敌挡神，必然徒劳无功。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EBEF7-09B2-473F-B429-761A2C55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97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i="1" dirty="0">
                <a:latin typeface="+mj-ea"/>
                <a:ea typeface="+mj-ea"/>
              </a:rPr>
              <a:t>前車可鑑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挪亞們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(3:8):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即提比斯，上埃及的首都，在主前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663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年被亚述劫掠</a:t>
            </a:r>
            <a:endParaRPr lang="en-US" altLang="zh-CN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029E0-852C-4A98-99E3-155E53DA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087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7469694-1EC3-4767-939D-531769904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1" r="3" b="12229"/>
          <a:stretch/>
        </p:blipFill>
        <p:spPr>
          <a:xfrm>
            <a:off x="20" y="2"/>
            <a:ext cx="4578252" cy="26089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A2E408-2BD9-4043-9380-9DD65A82D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066617"/>
            <a:ext cx="3412067" cy="897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>
                <a:solidFill>
                  <a:srgbClr val="FFFFFF"/>
                </a:solidFill>
              </a:rPr>
              <a:t>挪亚们</a:t>
            </a:r>
            <a:endParaRPr lang="en-US" b="0" kern="1200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565497F-9F02-494A-8638-C580E04E9A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5896" r="2" b="4291"/>
          <a:stretch/>
        </p:blipFill>
        <p:spPr>
          <a:xfrm>
            <a:off x="4578270" y="-2"/>
            <a:ext cx="761373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76488-CF3A-49D2-972E-7B06AF192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68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i="1" dirty="0">
                <a:latin typeface="+mj-ea"/>
                <a:ea typeface="+mj-ea"/>
              </a:rPr>
              <a:t>前車可鑑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先知预言，尼尼微城的命运将和挪亚们一样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万军之耶和华以色列的神说，我必刑罚挪的亚扪（埃及尊大之神）和法老，并埃及与埃及的神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…(</a:t>
            </a: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耶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46:25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endParaRPr lang="en-US" altLang="zh-TW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DA0C8-BC75-43FE-A188-25F557DF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94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i="1" dirty="0">
                <a:latin typeface="+mj-ea"/>
                <a:ea typeface="+mj-ea"/>
              </a:rPr>
              <a:t>前車可鑑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古實和埃及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 弗人和路比族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(3:9):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当时北非洲的四个强国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.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古实又称埃提阿伯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今苏丹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),</a:t>
            </a: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 弗人是含第三子的后裔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今索马里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),</a:t>
            </a: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 路比族指吕彼亚人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今利比亚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endParaRPr lang="en-US" sz="2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BE243-8264-4047-8783-4C5B134F5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30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i="1" dirty="0">
                <a:latin typeface="+mj-ea"/>
                <a:ea typeface="+mj-ea"/>
              </a:rPr>
              <a:t>前車可鑑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5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被迁移，被掳去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(3:10)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照样，亚述王也必掳去埃及人，掠去古实人，无论老少，都露身赤脚，现出下体，使埃及蒙羞。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赛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20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4)</a:t>
            </a:r>
            <a:endParaRPr lang="en-US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6AF189-7521-4B9D-9DB3-FE214CEAC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24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  <a:ea typeface="+mj-ea"/>
              </a:rPr>
              <a:t>尼尼微的结局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你必</a:t>
            </a:r>
            <a:r>
              <a:rPr lang="zh-TW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喝醉</a:t>
            </a:r>
            <a:r>
              <a:rPr lang="en-US" altLang="zh-TW" sz="4000" dirty="0">
                <a:latin typeface="KaiTi" panose="02010609060101010101" pitchFamily="49" charset="-122"/>
                <a:ea typeface="KaiTi" panose="02010609060101010101" pitchFamily="49" charset="-122"/>
              </a:rPr>
              <a:t>(3:1</a:t>
            </a: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en-US" altLang="zh-TW" sz="4000" dirty="0"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endParaRPr lang="en-US" altLang="zh-TW" sz="40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神的忿怒，人因罪喝下神忿怒的酒，甚至醉倒</a:t>
            </a:r>
            <a:endParaRPr lang="en-US" altLang="zh-TW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耶和华以色列的神对我如此说，你从我手中接这杯忿怒的酒，使我所差遣你去的各国的民喝。他们喝了就要东倒西歪，并要发狂，因我使刀剑临到他们中间</a:t>
            </a: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耶</a:t>
            </a:r>
            <a:r>
              <a:rPr lang="en-US" altLang="zh-TW" sz="4000" dirty="0">
                <a:latin typeface="KaiTi" panose="02010609060101010101" pitchFamily="49" charset="-122"/>
                <a:ea typeface="KaiTi" panose="02010609060101010101" pitchFamily="49" charset="-122"/>
              </a:rPr>
              <a:t>25:15-16</a:t>
            </a: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6A362-CAC9-474C-A25B-9CDF56677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61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  <a:ea typeface="+mj-ea"/>
              </a:rPr>
              <a:t>尼尼微的结局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5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初熟</a:t>
            </a: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TW" altLang="en-US" sz="5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無花果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(3:1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endParaRPr lang="en-US" altLang="zh-TW" sz="50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尼尼微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坚固的</a:t>
            </a: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保障也經不起搖撼、震動，都會紛紛如初熟的無花果落下，供人吞吃</a:t>
            </a:r>
            <a:endParaRPr lang="en-US" altLang="zh-TW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55263-897A-424D-8C50-3FCAD8ED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4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  <a:ea typeface="+mj-ea"/>
              </a:rPr>
              <a:t>尼尼微的结局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如同妇女</a:t>
            </a:r>
            <a:r>
              <a:rPr lang="en-US" altLang="zh-TW" sz="4400" dirty="0">
                <a:latin typeface="KaiTi" panose="02010609060101010101" pitchFamily="49" charset="-122"/>
                <a:ea typeface="KaiTi" panose="02010609060101010101" pitchFamily="49" charset="-122"/>
              </a:rPr>
              <a:t>(3:1</a:t>
            </a:r>
            <a:r>
              <a:rPr lang="en-US" altLang="zh-CN" sz="4400" dirty="0"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en-US" altLang="zh-TW" sz="4400" dirty="0"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endParaRPr lang="en-US" altLang="zh-TW" sz="44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亚述人必软弱如妇女，无抵抗能力</a:t>
            </a:r>
            <a:endParaRPr lang="en-US" altLang="zh-CN" sz="4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到那日，埃及人必像妇人一样。他们必因万军之耶和华在埃及以上所抡的手，战兢惧怕</a:t>
            </a:r>
            <a:r>
              <a:rPr lang="en-US" altLang="zh-CN" sz="4400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赛</a:t>
            </a:r>
            <a:r>
              <a:rPr lang="en-US" altLang="zh-TW" sz="4400" dirty="0">
                <a:latin typeface="KaiTi" panose="02010609060101010101" pitchFamily="49" charset="-122"/>
                <a:ea typeface="KaiTi" panose="02010609060101010101" pitchFamily="49" charset="-122"/>
              </a:rPr>
              <a:t>19:15</a:t>
            </a:r>
            <a:r>
              <a:rPr lang="en-US" altLang="zh-CN" sz="4400" dirty="0"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F594C-D459-40F7-9015-C76CF1AA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659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  <a:ea typeface="+mj-ea"/>
              </a:rPr>
              <a:t>尼尼微的结局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5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蝗虫</a:t>
            </a:r>
            <a:r>
              <a:rPr lang="en-US" altLang="zh-CN" sz="5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TW" altLang="en-US" sz="5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蚂蚱</a:t>
            </a:r>
            <a:r>
              <a:rPr lang="en-US" altLang="zh-TW" sz="5400" dirty="0">
                <a:latin typeface="KaiTi" panose="02010609060101010101" pitchFamily="49" charset="-122"/>
                <a:ea typeface="KaiTi" panose="02010609060101010101" pitchFamily="49" charset="-122"/>
              </a:rPr>
              <a:t>(3:1</a:t>
            </a:r>
            <a:r>
              <a:rPr lang="en-US" altLang="zh-CN" sz="5400" dirty="0"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en-US" altLang="zh-TW" sz="5400" dirty="0"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endParaRPr lang="en-US" altLang="zh-CN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亚述士气的衰败，军兵虽似众多，但一旦两军交锋，便都弃甲而逃，像蝗虫一般飞去无踪</a:t>
            </a:r>
            <a:endParaRPr lang="en-US" altLang="zh-CN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endParaRPr lang="en-US" altLang="zh-CN" sz="2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BA29B7-4969-40D2-BB2D-B79BA7F0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0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</a:rPr>
              <a:t>审判尼尼微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犹大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-- 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从荒凉中复兴  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(2:2)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： 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复兴：返回，转回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雅各与以色列：雅各指南国犹大，以色列在本节指北国以色列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2ED70-72B2-40DE-BE13-7BFD07565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92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  <a:ea typeface="+mj-ea"/>
              </a:rPr>
              <a:t>尼尼微的结局</a:t>
            </a:r>
          </a:p>
          <a:p>
            <a:pPr lvl="1"/>
            <a:endParaRPr lang="en-US" altLang="zh-CN" sz="2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亚述</a:t>
            </a: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哀歌</a:t>
            </a:r>
            <a:endParaRPr lang="en-US" altLang="zh-TW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貴族長眠</a:t>
            </a:r>
            <a:endParaRPr lang="en-US" altLang="zh-TW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百姓四散</a:t>
            </a:r>
            <a:endParaRPr lang="en-US" altLang="zh-TW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國破家亡，無可挽救</a:t>
            </a:r>
            <a:endParaRPr lang="en-US" altLang="zh-TW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彻底的毁灭</a:t>
            </a:r>
            <a:endParaRPr lang="en-US" altLang="zh-CN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3C866-4BF8-4AC2-A722-57E18A61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94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  <a:ea typeface="+mj-ea"/>
              </a:rPr>
              <a:t>第三章小结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尼尼微的罪行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穷兵黩武，杀人无数与神为敌，在神眼前满了丑陋、可憎、污秽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0E537-2F04-4DEF-8DE9-7147823D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71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  <a:ea typeface="+mj-ea"/>
              </a:rPr>
              <a:t>第三章小结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尼尼微的结局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荒凉旷废，无人同情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重蹈邻国历史覆辙，举国上下被掳、搜捕，无处可躲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受创极其深重，无法再恢复原状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6BBFD-A109-46A3-AAA0-B86B6A6C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005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  <a:ea typeface="+mj-ea"/>
              </a:rPr>
              <a:t>全书主旨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神的公义。</a:t>
            </a:r>
            <a:endParaRPr lang="en-US" altLang="zh-CN" sz="4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尼尼微的沦亡是神的刑罚，惩治它图谋邪恶、残忍无道、压迫弱国、欺凌以色列等罪行。</a:t>
            </a:r>
            <a:endParaRPr lang="en-US" altLang="zh-CN" sz="4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亚述的灭亡给了当时受压迫的民族重睹天日的希望。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44074-B5EA-4839-B2E5-C5AF9B207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02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  <a:ea typeface="+mj-ea"/>
              </a:rPr>
              <a:t>全书金句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2-3</a:t>
            </a:r>
            <a:r>
              <a:rPr lang="zh-TW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上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耶和华是忌邪施报的神。耶和华施报大有忿怒；向他的敌人施报，向他的仇敌怀怒。耶和华不轻易发怒，大有能力，万不以有罪的为无罪。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06759-34BA-4220-88B2-52476A60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09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  <a:ea typeface="+mj-ea"/>
              </a:rPr>
              <a:t>全书金句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4400" dirty="0"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4400" dirty="0">
                <a:latin typeface="KaiTi" panose="02010609060101010101" pitchFamily="49" charset="-122"/>
                <a:ea typeface="KaiTi" panose="02010609060101010101" pitchFamily="49" charset="-122"/>
              </a:rPr>
              <a:t>7 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耶和华本为善，在患难的日子为人的保障，并且认得那些投靠他的人。</a:t>
            </a:r>
            <a:endParaRPr lang="en-US" altLang="zh-CN" sz="4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2E215-B3C3-4E32-A3A1-31135448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26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9343535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</a:rPr>
              <a:t>围攻尼尼微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亚述军备战</a:t>
            </a:r>
            <a:endParaRPr lang="en-US" altLang="zh-CN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红色 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vs </a:t>
            </a: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血色 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(2:3)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柏木长枪，飞跑的战车 </a:t>
            </a:r>
            <a:r>
              <a:rPr lang="en-US" altLang="zh-TW" sz="5000" dirty="0">
                <a:latin typeface="KaiTi" panose="02010609060101010101" pitchFamily="49" charset="-122"/>
                <a:ea typeface="KaiTi" panose="02010609060101010101" pitchFamily="49" charset="-122"/>
              </a:rPr>
              <a:t>(2:4)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82B1E-5229-4540-AF64-0B959B95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88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236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</a:rPr>
              <a:t>围攻尼尼微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尼尼微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的防御 </a:t>
            </a:r>
            <a:r>
              <a:rPr lang="en-US" altLang="zh-CN" sz="5000" dirty="0">
                <a:latin typeface="KaiTi" panose="02010609060101010101" pitchFamily="49" charset="-122"/>
                <a:ea typeface="KaiTi" panose="02010609060101010101" pitchFamily="49" charset="-122"/>
              </a:rPr>
              <a:t>(2:5)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贵胄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：精锐部队</a:t>
            </a:r>
            <a:endParaRPr lang="en-US" altLang="zh-CN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步行绊跌</a:t>
            </a:r>
            <a:r>
              <a:rPr lang="zh-CN" altLang="en-US" sz="5000" dirty="0">
                <a:latin typeface="KaiTi" panose="02010609060101010101" pitchFamily="49" charset="-122"/>
                <a:ea typeface="KaiTi" panose="02010609060101010101" pitchFamily="49" charset="-122"/>
              </a:rPr>
              <a:t>：惊惶失措</a:t>
            </a:r>
            <a:endParaRPr lang="en-US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E6D10-D434-4714-B956-99F6EA521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61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946306D-5ADD-463A-949A-DEEBA39D7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73A035-1F9A-4381-AC96-683CD2D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4ED641-0671-4D88-92E6-026A8C9F1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02EF2F-E7B1-40FC-885B-C4D89902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5DE57-36CC-4DBD-9C22-7DE228E2DD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4616"/>
          <a:stretch/>
        </p:blipFill>
        <p:spPr>
          <a:xfrm>
            <a:off x="6143242" y="618247"/>
            <a:ext cx="5614416" cy="354787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4FF582-091F-43D8-8C63-33DDEA24BF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10791" b="-2"/>
          <a:stretch/>
        </p:blipFill>
        <p:spPr>
          <a:xfrm>
            <a:off x="474322" y="621974"/>
            <a:ext cx="5626608" cy="354787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80D5DB-9658-40A6-A418-7C699822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2E408-2BD9-4043-9380-9DD65A82D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20" y="4319752"/>
            <a:ext cx="10947620" cy="11559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5000" dirty="0">
                <a:solidFill>
                  <a:srgbClr val="FFFFFF"/>
                </a:solidFill>
              </a:rPr>
              <a:t>战衣与战车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E635F7-80E2-4188-A021-FFC82A3E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35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</a:rPr>
              <a:t>围攻尼尼微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尼尼微被攻陷</a:t>
            </a:r>
            <a:endParaRPr lang="en-US" altLang="zh-TW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6 </a:t>
            </a:r>
            <a:r>
              <a:rPr lang="zh-TW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河闸开放</a:t>
            </a:r>
            <a:r>
              <a:rPr lang="en-US" altLang="zh-TW" sz="4700" dirty="0"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TW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 宫殿冲没</a:t>
            </a:r>
            <a:endParaRPr lang="en-US" altLang="zh-TW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7 </a:t>
            </a:r>
            <a:r>
              <a:rPr lang="zh-TW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王后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--</a:t>
            </a:r>
            <a:r>
              <a:rPr lang="zh-TW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尼尼微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人供奉的女神；</a:t>
            </a:r>
            <a:r>
              <a:rPr lang="zh-TW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宫女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--</a:t>
            </a:r>
            <a:r>
              <a:rPr lang="zh-TW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敬奉女神的女祭司</a:t>
            </a:r>
            <a:endParaRPr lang="en-US" altLang="zh-TW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D9AEC-5976-4D91-BE17-0A5B393FF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8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8068DF-58BD-4BAE-B81C-5AFB5829C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4" y="1896533"/>
            <a:ext cx="6309003" cy="396226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zh-CN" altLang="en-US" sz="37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尼尼微遗址图。目前发现的尼尼微遗址被周长</a:t>
            </a:r>
            <a:r>
              <a:rPr lang="en-US" altLang="zh-CN" sz="37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CN" altLang="en-US" sz="37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公里的砖砌城墙环绕，城墙高</a:t>
            </a:r>
            <a:r>
              <a:rPr lang="en-US" altLang="zh-CN" sz="37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zh-CN" altLang="en-US" sz="37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米，沿着底格里斯河的城墙将近</a:t>
            </a:r>
            <a:r>
              <a:rPr lang="en-US" altLang="zh-CN" sz="37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sz="37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公里。西边及南边有底格里斯河的天然保障，东边和北边有壕沟。底格里斯河的支流柯沙河（</a:t>
            </a:r>
            <a:r>
              <a:rPr lang="en-US" altLang="zh-CN" sz="3700" dirty="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Khosr</a:t>
            </a:r>
            <a:r>
              <a:rPr lang="en-US" altLang="zh-CN" sz="37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river</a:t>
            </a:r>
            <a:r>
              <a:rPr lang="zh-CN" altLang="en-US" sz="37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）流经全城。巴比伦联军可能在哥撒河上设置水闸，蓄水冲毁城墙。</a:t>
            </a:r>
            <a:endParaRPr lang="en-US" sz="37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F73CA53-FB9C-4B23-A2B3-7648183A5B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05" r="6934"/>
          <a:stretch/>
        </p:blipFill>
        <p:spPr>
          <a:xfrm>
            <a:off x="7521283" y="10"/>
            <a:ext cx="4670717" cy="68579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EF3BF3-13E1-4319-B3DD-DC133C94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69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14:cNvPr>
              <p14:cNvContentPartPr/>
              <p14:nvPr/>
            </p14:nvContentPartPr>
            <p14:xfrm>
              <a:off x="4665979" y="31011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C4CF4-D474-4C28-AE13-DB8BDA88E4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6979" y="3092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14:cNvPr>
              <p14:cNvContentPartPr/>
              <p14:nvPr/>
            </p14:nvContentPartPr>
            <p14:xfrm>
              <a:off x="5778379" y="25261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6985D-AEE0-4AC7-9215-6A4E46E76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9379" y="2517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E2CBD91-9230-4097-B87B-15FEF997718A}"/>
              </a:ext>
            </a:extLst>
          </p:cNvPr>
          <p:cNvSpPr/>
          <p:nvPr/>
        </p:nvSpPr>
        <p:spPr>
          <a:xfrm>
            <a:off x="1695253" y="946017"/>
            <a:ext cx="8801493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i="1" dirty="0">
                <a:latin typeface="+mj-ea"/>
              </a:rPr>
              <a:t>尼尼微被劫掠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尼尼微的空虚荒凉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8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昔日的繁华不再：</a:t>
            </a:r>
            <a:r>
              <a:rPr lang="zh-TW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百姓如同破裂水池中的水，四散奔逃</a:t>
            </a:r>
            <a:endParaRPr lang="en-US" altLang="zh-TW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9 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金银宝器任人抢掠</a:t>
            </a:r>
            <a:endParaRPr lang="en-US" altLang="zh-CN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4700" dirty="0">
                <a:latin typeface="KaiTi" panose="02010609060101010101" pitchFamily="49" charset="-122"/>
                <a:ea typeface="KaiTi" panose="02010609060101010101" pitchFamily="49" charset="-122"/>
              </a:rPr>
              <a:t>10 </a:t>
            </a:r>
            <a:r>
              <a:rPr lang="zh-CN" altLang="en-US" sz="4700" dirty="0">
                <a:latin typeface="KaiTi" panose="02010609060101010101" pitchFamily="49" charset="-122"/>
                <a:ea typeface="KaiTi" panose="02010609060101010101" pitchFamily="49" charset="-122"/>
              </a:rPr>
              <a:t>全城空虚，人心惊惶</a:t>
            </a:r>
            <a:endParaRPr lang="en-US" sz="47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8AE7E-22E3-429D-8264-A3F4AF12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93350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243641"/>
      </a:dk2>
      <a:lt2>
        <a:srgbClr val="E8E3E2"/>
      </a:lt2>
      <a:accent1>
        <a:srgbClr val="7AA9B5"/>
      </a:accent1>
      <a:accent2>
        <a:srgbClr val="7F95BA"/>
      </a:accent2>
      <a:accent3>
        <a:srgbClr val="9896C6"/>
      </a:accent3>
      <a:accent4>
        <a:srgbClr val="9A7FBA"/>
      </a:accent4>
      <a:accent5>
        <a:srgbClr val="BE93C5"/>
      </a:accent5>
      <a:accent6>
        <a:srgbClr val="BA7FA9"/>
      </a:accent6>
      <a:hlink>
        <a:srgbClr val="AC7466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1802</Words>
  <Application>Microsoft Office PowerPoint</Application>
  <PresentationFormat>Widescreen</PresentationFormat>
  <Paragraphs>166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KaiTi</vt:lpstr>
      <vt:lpstr>微軟正黑體</vt:lpstr>
      <vt:lpstr>华文中宋</vt:lpstr>
      <vt:lpstr>Arial</vt:lpstr>
      <vt:lpstr>Calibri</vt:lpstr>
      <vt:lpstr>Gill Sans MT</vt:lpstr>
      <vt:lpstr>Wingdings 2</vt:lpstr>
      <vt:lpstr>DividendVTI</vt:lpstr>
      <vt:lpstr>那鸿书</vt:lpstr>
      <vt:lpstr>PowerPoint Presentation</vt:lpstr>
      <vt:lpstr>PowerPoint Presentation</vt:lpstr>
      <vt:lpstr>PowerPoint Presentation</vt:lpstr>
      <vt:lpstr>PowerPoint Presentation</vt:lpstr>
      <vt:lpstr>战衣与战车</vt:lpstr>
      <vt:lpstr>PowerPoint Presentation</vt:lpstr>
      <vt:lpstr>PowerPoint Presentation</vt:lpstr>
      <vt:lpstr>PowerPoint Presentation</vt:lpstr>
      <vt:lpstr>尼尼微的过去和现在</vt:lpstr>
      <vt:lpstr>PowerPoint Presentation</vt:lpstr>
      <vt:lpstr>PowerPoint Presentation</vt:lpstr>
      <vt:lpstr>PowerPoint Presentation</vt:lpstr>
      <vt:lpstr>PowerPoint Presentation</vt:lpstr>
      <vt:lpstr>那鸿书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挪亚们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那鸿书</dc:title>
  <dc:creator>Shibin Xie</dc:creator>
  <cp:lastModifiedBy>Shibin Xie</cp:lastModifiedBy>
  <cp:revision>19</cp:revision>
  <dcterms:created xsi:type="dcterms:W3CDTF">2019-09-17T03:48:01Z</dcterms:created>
  <dcterms:modified xsi:type="dcterms:W3CDTF">2019-09-22T00:13:18Z</dcterms:modified>
</cp:coreProperties>
</file>